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0"/>
  </p:notesMasterIdLst>
  <p:handoutMasterIdLst>
    <p:handoutMasterId r:id="rId41"/>
  </p:handoutMasterIdLst>
  <p:sldIdLst>
    <p:sldId id="603" r:id="rId8"/>
    <p:sldId id="2380" r:id="rId9"/>
    <p:sldId id="2393" r:id="rId10"/>
    <p:sldId id="2381" r:id="rId11"/>
    <p:sldId id="739" r:id="rId12"/>
    <p:sldId id="2385" r:id="rId13"/>
    <p:sldId id="2383" r:id="rId14"/>
    <p:sldId id="2346" r:id="rId15"/>
    <p:sldId id="2387" r:id="rId16"/>
    <p:sldId id="2410" r:id="rId17"/>
    <p:sldId id="2411" r:id="rId18"/>
    <p:sldId id="2388" r:id="rId19"/>
    <p:sldId id="2397" r:id="rId20"/>
    <p:sldId id="2407" r:id="rId21"/>
    <p:sldId id="2402" r:id="rId22"/>
    <p:sldId id="2408" r:id="rId23"/>
    <p:sldId id="2406" r:id="rId24"/>
    <p:sldId id="2419" r:id="rId25"/>
    <p:sldId id="2409" r:id="rId26"/>
    <p:sldId id="2414" r:id="rId27"/>
    <p:sldId id="2412" r:id="rId28"/>
    <p:sldId id="2420" r:id="rId29"/>
    <p:sldId id="2391" r:id="rId30"/>
    <p:sldId id="2390" r:id="rId31"/>
    <p:sldId id="2415" r:id="rId32"/>
    <p:sldId id="2416" r:id="rId33"/>
    <p:sldId id="2392" r:id="rId34"/>
    <p:sldId id="2386" r:id="rId35"/>
    <p:sldId id="2417" r:id="rId36"/>
    <p:sldId id="2418" r:id="rId37"/>
    <p:sldId id="2379" r:id="rId38"/>
    <p:sldId id="582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9002F"/>
    <a:srgbClr val="1D1D1A"/>
    <a:srgbClr val="221815"/>
    <a:srgbClr val="91A2BF"/>
    <a:srgbClr val="66BA36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 </a:t>
            </a:r>
            <a:r>
              <a:rPr lang="en-US" altLang="zh-CN" dirty="0" err="1"/>
              <a:t>ddd</a:t>
            </a:r>
            <a:r>
              <a:rPr lang="zh-CN" altLang="en-US" dirty="0"/>
              <a:t> 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239106" marR="0" indent="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None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76096" marR="0" lvl="1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Char char="◦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6489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32609"/>
            <a:ext cx="10963473" cy="52224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4203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94955"/>
            <a:ext cx="10963473" cy="516012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163782"/>
            <a:ext cx="11161240" cy="521754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github.com/chenzomi12/DeepLearningSystem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4" r:id="rId5"/>
    <p:sldLayoutId id="2147483968" r:id="rId6"/>
    <p:sldLayoutId id="214748396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E9002F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E9002F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14EA5B-001B-7848-8C84-FBF877FB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2770A60-C1F3-D044-AC43-902A28A2F081}"/>
              </a:ext>
            </a:extLst>
          </p:cNvPr>
          <p:cNvSpPr txBox="1">
            <a:spLocks/>
          </p:cNvSpPr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FB090F4-2451-1E4B-9613-439DAA24113B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527EA2-2C9D-D54B-8B17-AFE1B5C3919C}"/>
              </a:ext>
            </a:extLst>
          </p:cNvPr>
          <p:cNvSpPr/>
          <p:nvPr/>
        </p:nvSpPr>
        <p:spPr>
          <a:xfrm>
            <a:off x="1023926" y="2653011"/>
            <a:ext cx="903324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集合通信概览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C30038AB-B3BE-FE49-8782-911786361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48E808-2D91-4B44-A4EA-64776D2423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80120-DB15-E243-AC5C-5B523F79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单卡训练神经网络模型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21BDA6-1587-BD40-B89B-9D291A64C5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0"/>
          <a:stretch/>
        </p:blipFill>
        <p:spPr>
          <a:xfrm>
            <a:off x="580735" y="1607500"/>
            <a:ext cx="11035291" cy="4246762"/>
          </a:xfrm>
        </p:spPr>
      </p:pic>
    </p:spTree>
    <p:extLst>
      <p:ext uri="{BB962C8B-B14F-4D97-AF65-F5344CB8AC3E}">
        <p14:creationId xmlns:p14="http://schemas.microsoft.com/office/powerpoint/2010/main" val="13732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329B5E-8182-F94E-8521-297DF4A4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分布式训练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0CEEE55-64F8-E143-B446-A8B80C851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8018"/>
            <a:ext cx="2413855" cy="58919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B2D8FB8-B77F-7D45-84A1-C806018DB6A2}"/>
              </a:ext>
            </a:extLst>
          </p:cNvPr>
          <p:cNvSpPr txBox="1">
            <a:spLocks/>
          </p:cNvSpPr>
          <p:nvPr/>
        </p:nvSpPr>
        <p:spPr>
          <a:xfrm>
            <a:off x="3435152" y="1258018"/>
            <a:ext cx="2413855" cy="5891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/>
              <a:t>Pipeline</a:t>
            </a:r>
            <a:r>
              <a:rPr 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A5F485CA-D238-D742-9564-5B0DA3D1D15A}"/>
              </a:ext>
            </a:extLst>
          </p:cNvPr>
          <p:cNvSpPr txBox="1">
            <a:spLocks/>
          </p:cNvSpPr>
          <p:nvPr/>
        </p:nvSpPr>
        <p:spPr>
          <a:xfrm>
            <a:off x="6246669" y="1258018"/>
            <a:ext cx="2413855" cy="5891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/>
              <a:t>Tensor</a:t>
            </a:r>
            <a:r>
              <a:rPr 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698569A5-2888-0A4B-A3C2-CAE24696ADC3}"/>
              </a:ext>
            </a:extLst>
          </p:cNvPr>
          <p:cNvSpPr txBox="1">
            <a:spLocks/>
          </p:cNvSpPr>
          <p:nvPr/>
        </p:nvSpPr>
        <p:spPr>
          <a:xfrm>
            <a:off x="9058187" y="1258018"/>
            <a:ext cx="2413855" cy="5891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/>
              <a:t>Expert</a:t>
            </a:r>
            <a:r>
              <a:rPr lang="en-US" dirty="0"/>
              <a:t> </a:t>
            </a:r>
            <a:r>
              <a:rPr lang="en-US" altLang="zh-CN" dirty="0"/>
              <a:t>Parallelism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B00855-CE78-CC43-B000-FC2A721C3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4" y="1884578"/>
            <a:ext cx="10886091" cy="3034265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4EA7CE1C-338C-5042-9651-FF27EFDDB812}"/>
              </a:ext>
            </a:extLst>
          </p:cNvPr>
          <p:cNvSpPr txBox="1">
            <a:spLocks/>
          </p:cNvSpPr>
          <p:nvPr/>
        </p:nvSpPr>
        <p:spPr>
          <a:xfrm>
            <a:off x="623634" y="5010792"/>
            <a:ext cx="2413855" cy="134074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/>
              <a:t>将数据分为若干份，分别映射到不同的 </a:t>
            </a:r>
            <a:r>
              <a:rPr lang="en-US" altLang="zh-CN" sz="1600" dirty="0"/>
              <a:t>NPU</a:t>
            </a:r>
            <a:endParaRPr lang="en-US" sz="1600" dirty="0"/>
          </a:p>
        </p:txBody>
      </p: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1D6E9FB4-3B1D-2046-9D38-AFEE56530D6C}"/>
              </a:ext>
            </a:extLst>
          </p:cNvPr>
          <p:cNvSpPr txBox="1">
            <a:spLocks/>
          </p:cNvSpPr>
          <p:nvPr/>
        </p:nvSpPr>
        <p:spPr>
          <a:xfrm>
            <a:off x="3435151" y="5010792"/>
            <a:ext cx="2413855" cy="134074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/>
              <a:t>将一个网络拆分为多个流水 </a:t>
            </a:r>
            <a:r>
              <a:rPr lang="en-US" altLang="zh-CN" sz="1600" dirty="0"/>
              <a:t>Stage</a:t>
            </a:r>
            <a:r>
              <a:rPr lang="zh-CN" altLang="en-US" sz="1600" dirty="0"/>
              <a:t> 在不同 </a:t>
            </a:r>
            <a:r>
              <a:rPr lang="en-US" altLang="zh-CN" sz="1600" dirty="0"/>
              <a:t>NPU</a:t>
            </a:r>
            <a:endParaRPr lang="en-US" sz="1600" dirty="0"/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CF3DA136-1DC7-C042-AA55-EEA8478C965B}"/>
              </a:ext>
            </a:extLst>
          </p:cNvPr>
          <p:cNvSpPr txBox="1">
            <a:spLocks/>
          </p:cNvSpPr>
          <p:nvPr/>
        </p:nvSpPr>
        <p:spPr>
          <a:xfrm>
            <a:off x="6246668" y="5010792"/>
            <a:ext cx="2413855" cy="134074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/>
              <a:t>将模型层内的参数切分到不同 </a:t>
            </a:r>
            <a:r>
              <a:rPr lang="en-US" altLang="zh-CN" sz="1600" dirty="0"/>
              <a:t>NPU</a:t>
            </a:r>
            <a:endParaRPr lang="en-US" sz="1600" dirty="0"/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ED6F1E4F-0E68-8F47-904A-66B44E8B6961}"/>
              </a:ext>
            </a:extLst>
          </p:cNvPr>
          <p:cNvSpPr txBox="1">
            <a:spLocks/>
          </p:cNvSpPr>
          <p:nvPr/>
        </p:nvSpPr>
        <p:spPr>
          <a:xfrm>
            <a:off x="9058186" y="5010792"/>
            <a:ext cx="2413855" cy="134074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/>
              <a:t>专家放置在不同 </a:t>
            </a:r>
            <a:r>
              <a:rPr lang="en-US" altLang="zh-CN" sz="1600" dirty="0"/>
              <a:t>NPU</a:t>
            </a:r>
            <a:r>
              <a:rPr lang="zh-CN" altLang="en-US" sz="1600" dirty="0"/>
              <a:t>，处理不同 </a:t>
            </a:r>
            <a:r>
              <a:rPr lang="en-US" altLang="zh-CN" sz="1600" dirty="0"/>
              <a:t>Batch</a:t>
            </a:r>
            <a:r>
              <a:rPr lang="zh-CN" altLang="en-US" sz="1600" dirty="0"/>
              <a:t> 样本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100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2.mp4" descr="02.mp4">
            <a:hlinkClick r:id="" action="ppaction://media"/>
            <a:extLst>
              <a:ext uri="{FF2B5EF4-FFF2-40B4-BE49-F238E27FC236}">
                <a16:creationId xmlns:a16="http://schemas.microsoft.com/office/drawing/2014/main" id="{9B465326-3437-7F49-8EB8-AE9ECAEDE6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616" y="856181"/>
            <a:ext cx="9769529" cy="549536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D2CD75AB-E868-D544-8D1D-8FF6E855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多卡训练：数据并行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52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92850EC-D305-2C44-AEE9-C0E0EC18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多卡训练：数据并行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3F6FE2-4536-5E49-97C3-CC26BA3B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81" y="1275803"/>
            <a:ext cx="11055600" cy="514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9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3.mp4" descr="03.mp4">
            <a:hlinkClick r:id="" action="ppaction://media"/>
            <a:extLst>
              <a:ext uri="{FF2B5EF4-FFF2-40B4-BE49-F238E27FC236}">
                <a16:creationId xmlns:a16="http://schemas.microsoft.com/office/drawing/2014/main" id="{69286D36-61B6-E34C-B164-923866E3A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567" y="721035"/>
            <a:ext cx="10289628" cy="5787916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35F29D1-7448-6944-B9FD-FB5D5BD6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多卡训练：流水并行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64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CF19BBB-1935-2546-8CD9-A00FF5DDF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多卡训练：流水并行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09EAB5-7A5E-DC40-8F5C-25EAE4B9D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12"/>
          <a:stretch/>
        </p:blipFill>
        <p:spPr>
          <a:xfrm>
            <a:off x="616644" y="2575034"/>
            <a:ext cx="10963473" cy="34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6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.mp4" descr="04.mp4">
            <a:hlinkClick r:id="" action="ppaction://media"/>
            <a:extLst>
              <a:ext uri="{FF2B5EF4-FFF2-40B4-BE49-F238E27FC236}">
                <a16:creationId xmlns:a16="http://schemas.microsoft.com/office/drawing/2014/main" id="{BC62BAAD-7588-654F-9E85-B86C562E0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3003" y="1095649"/>
            <a:ext cx="9499590" cy="534351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A35F29D1-7448-6944-B9FD-FB5D5BD6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多卡训练：张量并行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54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35F29D1-7448-6944-B9FD-FB5D5BD6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多卡训练：张量并行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DABEC9-DABB-B644-8ECF-BD7E62A8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165" y="1194955"/>
            <a:ext cx="9278411" cy="516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4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C09DB23-9A85-1E4E-861D-ED9B3A60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多卡训练：多维并行 </a:t>
            </a:r>
            <a:r>
              <a:rPr lang="en-US" altLang="zh-CN" dirty="0"/>
              <a:t>Multi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zh-CN" altLang="en-US" dirty="0"/>
          </a:p>
        </p:txBody>
      </p:sp>
      <p:pic>
        <p:nvPicPr>
          <p:cNvPr id="6" name="05.mp4" descr="05.mp4">
            <a:hlinkClick r:id="" action="ppaction://media"/>
            <a:extLst>
              <a:ext uri="{FF2B5EF4-FFF2-40B4-BE49-F238E27FC236}">
                <a16:creationId xmlns:a16="http://schemas.microsoft.com/office/drawing/2014/main" id="{01A52474-6B32-FA4A-9ECF-5BD34A3E8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2345" y="1095649"/>
            <a:ext cx="9606052" cy="540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35F29D1-7448-6944-B9FD-FB5D5BD6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多卡训练：多维并行 </a:t>
            </a:r>
            <a:r>
              <a:rPr lang="en-US" altLang="zh-CN" dirty="0"/>
              <a:t>Multi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F5C3E-6F7C-8E40-A9D6-A3532E68D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03172" y="1194955"/>
            <a:ext cx="3283936" cy="5160125"/>
          </a:xfrm>
        </p:spPr>
        <p:txBody>
          <a:bodyPr anchor="ctr"/>
          <a:lstStyle/>
          <a:p>
            <a:r>
              <a:rPr lang="en-US" altLang="zh-CN" dirty="0"/>
              <a:t>MoE(Mixture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Experts)</a:t>
            </a:r>
          </a:p>
          <a:p>
            <a:pPr lvl="1"/>
            <a:r>
              <a:rPr lang="en-US" altLang="zh-CN" dirty="0"/>
              <a:t>Send/Recv(all2all)</a:t>
            </a:r>
          </a:p>
          <a:p>
            <a:r>
              <a:rPr lang="en-US" altLang="zh-CN" dirty="0"/>
              <a:t>FSDP(Full</a:t>
            </a:r>
            <a:r>
              <a:rPr lang="zh-CN" altLang="en-US" dirty="0"/>
              <a:t> </a:t>
            </a:r>
            <a:r>
              <a:rPr lang="en-US" altLang="zh-CN" dirty="0"/>
              <a:t>Sharded</a:t>
            </a:r>
            <a:r>
              <a:rPr lang="zh-CN" altLang="en-US" dirty="0"/>
              <a:t> </a:t>
            </a:r>
            <a:r>
              <a:rPr lang="en-US" altLang="zh-CN" dirty="0"/>
              <a:t>DP)</a:t>
            </a:r>
          </a:p>
          <a:p>
            <a:pPr lvl="1"/>
            <a:r>
              <a:rPr lang="en-US" altLang="zh-CN" dirty="0"/>
              <a:t>AllGather</a:t>
            </a:r>
          </a:p>
          <a:p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</a:p>
          <a:p>
            <a:pPr lvl="1"/>
            <a:r>
              <a:rPr lang="en-US" altLang="zh-CN" dirty="0"/>
              <a:t>AllGather/AllReduce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06EC7B-093E-8D4A-845A-9FA130529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6" r="1517"/>
          <a:stretch/>
        </p:blipFill>
        <p:spPr>
          <a:xfrm>
            <a:off x="725214" y="1421782"/>
            <a:ext cx="7231118" cy="47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27AAA5-14BB-F440-AAE7-3D3E1BA7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多卡训练：多维并行 </a:t>
            </a:r>
            <a:r>
              <a:rPr lang="en-US" altLang="zh-CN" dirty="0"/>
              <a:t>Multi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23BD68-60AF-BB46-97CF-697E27F9D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57" y="1597185"/>
            <a:ext cx="7934959" cy="458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35F29D1-7448-6944-B9FD-FB5D5BD6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多卡训练：多维并行 </a:t>
            </a:r>
            <a:r>
              <a:rPr lang="en-US" altLang="zh-CN" dirty="0"/>
              <a:t>Multi</a:t>
            </a:r>
            <a:r>
              <a:rPr lang="zh-CN" altLang="en-US" dirty="0"/>
              <a:t> </a:t>
            </a:r>
            <a:r>
              <a:rPr lang="en-US" altLang="zh-CN" dirty="0"/>
              <a:t>Parallelism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EE22B0-EE5B-DB45-A496-9E67589C0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63" y="1329996"/>
            <a:ext cx="8361835" cy="50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89324A-BD52-3B42-B612-67C350A7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04CB8A-5F74-1B40-853A-010F2B0CC4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2AA396-FC8A-C546-8744-55F59692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1" y="1004550"/>
            <a:ext cx="11774319" cy="48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3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A4214B-1619-884C-A6D9-F0EFDA38B1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 </a:t>
            </a:r>
            <a:r>
              <a:rPr lang="en-US" altLang="zh-CN" dirty="0"/>
              <a:t>XCCL</a:t>
            </a:r>
            <a:r>
              <a:rPr lang="zh-CN" altLang="en-US" dirty="0"/>
              <a:t> 基本架构</a:t>
            </a:r>
          </a:p>
        </p:txBody>
      </p:sp>
    </p:spTree>
    <p:extLst>
      <p:ext uri="{BB962C8B-B14F-4D97-AF65-F5344CB8AC3E}">
        <p14:creationId xmlns:p14="http://schemas.microsoft.com/office/powerpoint/2010/main" val="378579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931611-4D40-AF43-9C48-A8B332EF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计算与通信解耦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CE6CDE-5FFE-8444-87C2-AD95D1E71F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神经网络训练过程中，每一层神经网络都会计算出一个梯度 </a:t>
                </a:r>
                <a:r>
                  <a:rPr lang="en-US" altLang="zh-CN" dirty="0"/>
                  <a:t>Grad</a:t>
                </a:r>
                <a:r>
                  <a:rPr lang="zh-CN" altLang="en-US" dirty="0"/>
                  <a:t>，如果反向传播得到一个梯度马上调用集合通信 </a:t>
                </a:r>
                <a:r>
                  <a:rPr lang="en-US" altLang="zh-CN" dirty="0"/>
                  <a:t>AllReduce</a:t>
                </a:r>
                <a:r>
                  <a:rPr lang="zh-CN" altLang="en-US" dirty="0"/>
                  <a:t> 进行梯度规约，在集群中将计算与通信同步串行，那么集群利用率（</a:t>
                </a:r>
                <a:r>
                  <a:rPr lang="en-US" altLang="zh-CN" dirty="0"/>
                  <a:t>MFU</a:t>
                </a:r>
                <a:r>
                  <a:rPr lang="zh-CN" altLang="en-US" dirty="0"/>
                  <a:t>）性能就很差。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e.g.</a:t>
                </a:r>
                <a:r>
                  <a:rPr lang="zh-CN" altLang="en-US" dirty="0"/>
                  <a:t>，如 </a:t>
                </a:r>
                <a:r>
                  <a:rPr lang="en-US" altLang="zh-CN" dirty="0"/>
                  <a:t>GPT3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176B</a:t>
                </a:r>
                <a:r>
                  <a:rPr lang="zh-CN" altLang="en-US" dirty="0"/>
                  <a:t> 有 </a:t>
                </a:r>
                <a:r>
                  <a:rPr lang="en-US" altLang="zh-CN" dirty="0"/>
                  <a:t>96</a:t>
                </a:r>
                <a:r>
                  <a:rPr lang="zh-CN" altLang="en-US" dirty="0"/>
                  <a:t> 层 </a:t>
                </a:r>
                <a:r>
                  <a:rPr lang="en-US" altLang="zh-CN" dirty="0"/>
                  <a:t>Transformers</a:t>
                </a:r>
                <a:r>
                  <a:rPr lang="zh-CN" altLang="en-US" dirty="0"/>
                  <a:t> 对应 </a:t>
                </a:r>
                <a:r>
                  <a:rPr lang="en-US" altLang="zh-CN" dirty="0"/>
                  <a:t>Grad</a:t>
                </a:r>
                <a:r>
                  <a:rPr lang="zh-CN" altLang="en-US" dirty="0"/>
                  <a:t> 个数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96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zh-CN" altLang="en-US" dirty="0"/>
                  <a:t>，设计算梯度 </a:t>
                </a:r>
                <a:r>
                  <a:rPr lang="en-US" altLang="zh-CN" dirty="0"/>
                  <a:t>1ms</a:t>
                </a:r>
                <a:r>
                  <a:rPr lang="zh-CN" altLang="en-US" dirty="0"/>
                  <a:t>，通信 </a:t>
                </a:r>
                <a:r>
                  <a:rPr lang="en-US" altLang="zh-CN" dirty="0"/>
                  <a:t>500ms</a:t>
                </a:r>
                <a:r>
                  <a:rPr lang="zh-CN" altLang="en-US" dirty="0"/>
                  <a:t>，每次时间 </a:t>
                </a:r>
                <a:r>
                  <a:rPr lang="en-US" altLang="zh-CN" dirty="0"/>
                  <a:t>501ms</a:t>
                </a:r>
                <a:r>
                  <a:rPr lang="zh-CN" altLang="en-US" dirty="0"/>
                  <a:t>，总体需要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501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96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577152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zh-CN" altLang="en-US" dirty="0"/>
                  <a:t>，近 </a:t>
                </a:r>
                <a:r>
                  <a:rPr lang="en-US" altLang="zh-CN" dirty="0"/>
                  <a:t>577s</a:t>
                </a:r>
                <a:r>
                  <a:rPr lang="zh-CN" altLang="en-US" dirty="0"/>
                  <a:t> 完成一次梯度迭代。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CE6CDE-5FFE-8444-87C2-AD95D1E71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FD2FAB4-8FF4-CF43-AA0F-890D735EE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17" y="4411509"/>
            <a:ext cx="11397128" cy="1251536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237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2EB167-15C6-6C45-AE4D-D8B48B27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计算与通信解耦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6EF4C0-BB95-AF44-8F65-84517ECEA2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将计算与通信解耦，计算的归计算，通信的归通信，通过性能优化策略减少通信的次数：</a:t>
            </a:r>
            <a:endParaRPr lang="en-US" altLang="zh-CN" dirty="0"/>
          </a:p>
          <a:p>
            <a:pPr lvl="1"/>
            <a:r>
              <a:rPr lang="zh-CN" altLang="en-US" dirty="0"/>
              <a:t>提升集群训练性能（模型利用率 </a:t>
            </a:r>
            <a:r>
              <a:rPr lang="en-US" altLang="zh-CN" dirty="0"/>
              <a:t>MFU/</a:t>
            </a:r>
            <a:r>
              <a:rPr lang="zh-CN" altLang="en-US" dirty="0"/>
              <a:t>算力利用率 </a:t>
            </a:r>
            <a:r>
              <a:rPr lang="en-US" altLang="zh-CN" dirty="0"/>
              <a:t>MFU</a:t>
            </a:r>
            <a:r>
              <a:rPr lang="zh-CN" altLang="en-US" dirty="0"/>
              <a:t>）；</a:t>
            </a:r>
            <a:endParaRPr lang="en-US" altLang="zh-CN" dirty="0"/>
          </a:p>
          <a:p>
            <a:pPr lvl="1"/>
            <a:r>
              <a:rPr lang="zh-CN" altLang="en-US" dirty="0"/>
              <a:t>避免通信与计算假死锁（计算耗时长，通信长期等待）；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159374-21A5-4147-A2F8-8F570D998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17" y="4411509"/>
            <a:ext cx="11397128" cy="1251536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612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2EB167-15C6-6C45-AE4D-D8B48B27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计算与通信解耦：分布式加速库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6EF4C0-BB95-AF44-8F65-84517ECEA2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分布式加速库：</a:t>
            </a:r>
            <a:r>
              <a:rPr lang="zh-CN" altLang="en-US" dirty="0"/>
              <a:t>解耦计算和通信，分别提供计算、通信、内存、并行策略的优化方案。</a:t>
            </a:r>
            <a:endParaRPr lang="en-US" altLang="zh-CN" dirty="0"/>
          </a:p>
          <a:p>
            <a:pPr lvl="1"/>
            <a:r>
              <a:rPr lang="en-US" altLang="zh-CN" dirty="0"/>
              <a:t>DeepSpeed</a:t>
            </a:r>
            <a:r>
              <a:rPr lang="zh-CN" altLang="en-US" dirty="0"/>
              <a:t>、</a:t>
            </a:r>
            <a:r>
              <a:rPr lang="en-US" altLang="zh-CN" dirty="0"/>
              <a:t>Megatron-LM</a:t>
            </a:r>
            <a:r>
              <a:rPr lang="zh-CN" altLang="en-US" dirty="0"/>
              <a:t>、</a:t>
            </a:r>
            <a:r>
              <a:rPr lang="en-US" altLang="zh-CN" dirty="0"/>
              <a:t>MindSpeed</a:t>
            </a:r>
            <a:r>
              <a:rPr lang="zh-CN" altLang="en-US" dirty="0"/>
              <a:t>、</a:t>
            </a:r>
            <a:r>
              <a:rPr lang="en-US" altLang="zh-CN" dirty="0"/>
              <a:t>ColossalAI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FF9895-F82F-BE48-9879-BE55CD5A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89" y="2424260"/>
            <a:ext cx="9536404" cy="392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5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2CFFD21-9752-1F4B-967D-93FBDBBA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HPC</a:t>
            </a:r>
            <a:r>
              <a:rPr lang="zh-CN" altLang="en-US" dirty="0"/>
              <a:t> 到 </a:t>
            </a:r>
            <a:r>
              <a:rPr lang="en-US" altLang="zh-CN" dirty="0"/>
              <a:t>AI</a:t>
            </a:r>
            <a:r>
              <a:rPr lang="zh-CN" altLang="en-US" dirty="0"/>
              <a:t> 通信栈基本架构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BC0C26-C802-FB40-9D8C-72B58B5D6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6028" y="1194955"/>
            <a:ext cx="3431080" cy="5160125"/>
          </a:xfrm>
        </p:spPr>
        <p:txBody>
          <a:bodyPr/>
          <a:lstStyle/>
          <a:p>
            <a:r>
              <a:rPr lang="en-US" altLang="zh-CN" dirty="0"/>
              <a:t>Overview of collective communication evolution. </a:t>
            </a:r>
          </a:p>
          <a:p>
            <a:pPr marL="582006" lvl="1" indent="-342900">
              <a:buFont typeface="+mj-lt"/>
              <a:buAutoNum type="alphaLcParenR"/>
            </a:pPr>
            <a:r>
              <a:rPr lang="en-US" altLang="zh-CN" dirty="0"/>
              <a:t>Classic HPC scenarios.</a:t>
            </a:r>
          </a:p>
          <a:p>
            <a:pPr marL="582006" lvl="1" indent="-342900">
              <a:buFont typeface="+mj-lt"/>
              <a:buAutoNum type="alphaLcParenR"/>
            </a:pPr>
            <a:r>
              <a:rPr lang="en-US" altLang="zh-CN" dirty="0"/>
              <a:t>Emerging AI</a:t>
            </a:r>
            <a:r>
              <a:rPr lang="zh-CN" altLang="en-US" dirty="0"/>
              <a:t> </a:t>
            </a:r>
            <a:r>
              <a:rPr lang="en-US" altLang="zh-CN" dirty="0"/>
              <a:t>scenarios.</a:t>
            </a:r>
          </a:p>
          <a:p>
            <a:pPr marL="582006" lvl="1" indent="-342900">
              <a:buFont typeface="+mj-lt"/>
              <a:buAutoNum type="alphaLcParenR"/>
            </a:pPr>
            <a:endParaRPr lang="en-US" altLang="zh-CN" dirty="0"/>
          </a:p>
          <a:p>
            <a:pPr marL="239106" lvl="1" indent="0">
              <a:buNone/>
            </a:pPr>
            <a:endParaRPr lang="en-US" altLang="zh-CN" dirty="0"/>
          </a:p>
          <a:p>
            <a:pPr marL="239106" lvl="1" indent="0">
              <a:buNone/>
            </a:pPr>
            <a:endParaRPr lang="en-US" altLang="zh-CN" sz="1200" dirty="0"/>
          </a:p>
          <a:p>
            <a:pPr marL="239106" lvl="1" indent="0">
              <a:buNone/>
            </a:pPr>
            <a:endParaRPr lang="en-US" altLang="zh-CN" sz="1200" dirty="0"/>
          </a:p>
          <a:p>
            <a:pPr marL="239106" lvl="1" indent="0">
              <a:buNone/>
            </a:pPr>
            <a:endParaRPr lang="en-US" altLang="zh-CN" sz="1200" dirty="0"/>
          </a:p>
          <a:p>
            <a:pPr marL="239106" lvl="1" indent="0">
              <a:buNone/>
            </a:pPr>
            <a:r>
              <a:rPr lang="en-US" altLang="zh-CN" sz="1200" i="1" dirty="0" err="1"/>
              <a:t>xCCL</a:t>
            </a:r>
            <a:r>
              <a:rPr lang="en-US" altLang="zh-CN" sz="1200" i="1" dirty="0"/>
              <a:t>: A Survey of Industry-Led Collective Communication Libraries for Deep Learning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78428E-ADED-8141-A756-FCBC453E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194955"/>
            <a:ext cx="7251801" cy="525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2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B3A0E8-323C-F047-A660-585834C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系统中的位置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BDA74-367C-5742-A8EB-9AB64B404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1" b="4593"/>
          <a:stretch/>
        </p:blipFill>
        <p:spPr>
          <a:xfrm>
            <a:off x="623635" y="1160835"/>
            <a:ext cx="3342235" cy="5327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537695-7B0A-2B44-9916-36A2E4B7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17" y="1295284"/>
            <a:ext cx="6864796" cy="5058769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6341648A-A3CC-A147-849A-0608D6DB6265}"/>
              </a:ext>
            </a:extLst>
          </p:cNvPr>
          <p:cNvSpPr/>
          <p:nvPr/>
        </p:nvSpPr>
        <p:spPr>
          <a:xfrm>
            <a:off x="4046483" y="3429000"/>
            <a:ext cx="788276" cy="10063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82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B3A0E8-323C-F047-A660-585834C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系统中的位置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E3D3F8-3A06-EF4F-BB43-7C90073CE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25406" y="1194955"/>
            <a:ext cx="4145784" cy="5160125"/>
          </a:xfrm>
        </p:spPr>
        <p:txBody>
          <a:bodyPr/>
          <a:lstStyle/>
          <a:p>
            <a:r>
              <a:rPr lang="en-US" altLang="zh-CN" sz="1800" dirty="0"/>
              <a:t>Megatron-LM/MindSpeed</a:t>
            </a:r>
            <a:r>
              <a:rPr lang="zh-CN" altLang="en-US" sz="1800" dirty="0"/>
              <a:t> 分布式加速框架解耦了计算与通信：</a:t>
            </a:r>
            <a:endParaRPr lang="en-US" altLang="zh-CN" sz="18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计算主要通过 </a:t>
            </a:r>
            <a:r>
              <a:rPr lang="en-US" altLang="zh-CN" sz="1600" dirty="0"/>
              <a:t>PyTorch</a:t>
            </a:r>
            <a:r>
              <a:rPr lang="zh-CN" altLang="en-US" sz="1600" dirty="0"/>
              <a:t> 等</a:t>
            </a:r>
            <a:r>
              <a:rPr lang="en-US" altLang="zh-CN" sz="1600" dirty="0"/>
              <a:t>AI</a:t>
            </a:r>
            <a:r>
              <a:rPr lang="zh-CN" altLang="en-US" sz="1600" dirty="0"/>
              <a:t>框架执行；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通信通过 </a:t>
            </a:r>
            <a:r>
              <a:rPr lang="en-US" altLang="zh-CN" sz="1600" dirty="0"/>
              <a:t>XCCL</a:t>
            </a:r>
            <a:r>
              <a:rPr lang="zh-CN" altLang="en-US" sz="1600" dirty="0"/>
              <a:t> 通信库来执行；</a:t>
            </a:r>
            <a:endParaRPr lang="en-US" altLang="zh-CN" sz="1600" dirty="0"/>
          </a:p>
          <a:p>
            <a:pPr lvl="1"/>
            <a:endParaRPr lang="en-US" altLang="zh-CN" sz="1600" dirty="0"/>
          </a:p>
          <a:p>
            <a:pPr lvl="1"/>
            <a:endParaRPr lang="en-US" altLang="zh-CN" sz="1600" dirty="0"/>
          </a:p>
          <a:p>
            <a:r>
              <a:rPr lang="zh-CN" altLang="en-US" sz="1600" dirty="0"/>
              <a:t>将框架计算出来 </a:t>
            </a:r>
            <a:r>
              <a:rPr lang="en-US" altLang="zh-CN" sz="1600" dirty="0"/>
              <a:t>Tensor</a:t>
            </a:r>
            <a:r>
              <a:rPr lang="zh-CN" altLang="en-US" sz="1600" dirty="0"/>
              <a:t> 记录到 </a:t>
            </a:r>
            <a:r>
              <a:rPr lang="en-US" altLang="zh-CN" sz="1600" dirty="0"/>
              <a:t>Bucket</a:t>
            </a:r>
            <a:r>
              <a:rPr lang="zh-CN" altLang="en-US" sz="1600" dirty="0"/>
              <a:t> 中</a:t>
            </a:r>
            <a:endParaRPr lang="en-US" altLang="zh-CN" sz="1600" dirty="0"/>
          </a:p>
          <a:p>
            <a:r>
              <a:rPr lang="zh-CN" altLang="en-US" sz="1600" dirty="0"/>
              <a:t>通过控制层在后台启动 </a:t>
            </a:r>
            <a:r>
              <a:rPr lang="en-US" altLang="zh-CN" sz="1600" dirty="0"/>
              <a:t>loop</a:t>
            </a:r>
            <a:r>
              <a:rPr lang="zh-CN" altLang="en-US" sz="1600" dirty="0"/>
              <a:t> 线程</a:t>
            </a:r>
            <a:endParaRPr lang="en-US" altLang="zh-CN" sz="1600" dirty="0"/>
          </a:p>
          <a:p>
            <a:r>
              <a:rPr lang="zh-CN" altLang="en-US" sz="1600" dirty="0"/>
              <a:t>周期性的从 </a:t>
            </a:r>
            <a:r>
              <a:rPr lang="en-US" altLang="zh-CN" sz="1600" dirty="0"/>
              <a:t>Bucket</a:t>
            </a:r>
            <a:r>
              <a:rPr lang="zh-CN" altLang="en-US" sz="1600" dirty="0"/>
              <a:t> 中读取 </a:t>
            </a:r>
            <a:r>
              <a:rPr lang="en-US" altLang="zh-CN" sz="1600" dirty="0"/>
              <a:t>Tensor</a:t>
            </a:r>
          </a:p>
          <a:p>
            <a:r>
              <a:rPr lang="zh-CN" altLang="en-US" sz="1600" dirty="0"/>
              <a:t>控制层在节点之间协商一致后，进行消息分发到具体  </a:t>
            </a:r>
            <a:r>
              <a:rPr lang="en-US" altLang="zh-CN" sz="1600" dirty="0"/>
              <a:t>NPU</a:t>
            </a:r>
            <a:r>
              <a:rPr lang="zh-CN" altLang="en-US" sz="1600" dirty="0"/>
              <a:t> 上执行通信</a:t>
            </a:r>
            <a:endParaRPr kumimoji="1"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650FE3-F8ED-0543-B075-BCFF633B6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292772"/>
            <a:ext cx="6864796" cy="505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1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23F0E-3454-AE42-BF1D-185E1C90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谁应该了解集合通信？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535EC3-049C-694C-80D5-FE404154F6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系统工程师：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understand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choices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affect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Training: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zh-CN" dirty="0"/>
              <a:t>PCI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Topology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zh-CN" dirty="0"/>
              <a:t>Switch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technology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topology</a:t>
            </a:r>
          </a:p>
          <a:p>
            <a:pPr lvl="1"/>
            <a:endParaRPr kumimoji="1" lang="en-US" altLang="zh-CN" sz="1600" dirty="0"/>
          </a:p>
          <a:p>
            <a:r>
              <a:rPr kumimoji="1" lang="zh-CN" altLang="en-US" dirty="0"/>
              <a:t>开发者：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inter-NPU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application.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使用者：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platform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89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 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187550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7ECAE7-FE22-AC4A-B665-C2A23AB4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285CEC-04D7-3549-8C4E-09CDB877B7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了解完本内容后：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AI</a:t>
            </a:r>
            <a:r>
              <a:rPr lang="zh-CN" altLang="en-US" sz="1800" dirty="0"/>
              <a:t> 神经网络模型学习</a:t>
            </a:r>
            <a:r>
              <a:rPr lang="en-US" altLang="zh-CN" sz="1800" dirty="0"/>
              <a:t>/</a:t>
            </a:r>
            <a:r>
              <a:rPr lang="zh-CN" altLang="en-US" sz="1800" dirty="0"/>
              <a:t>训练阶段为什么要通信（</a:t>
            </a:r>
            <a:r>
              <a:rPr lang="en-US" altLang="zh-CN" sz="1800" dirty="0"/>
              <a:t>AI</a:t>
            </a:r>
            <a:r>
              <a:rPr lang="zh-CN" altLang="en-US" sz="1800" dirty="0"/>
              <a:t> 基础知识、训练推理、分布式并行）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XCCL</a:t>
            </a:r>
            <a:r>
              <a:rPr lang="zh-CN" altLang="en-US" sz="1800" dirty="0"/>
              <a:t> 在 </a:t>
            </a:r>
            <a:r>
              <a:rPr lang="en-US" altLang="zh-CN" sz="1800" dirty="0"/>
              <a:t>AI</a:t>
            </a:r>
            <a:r>
              <a:rPr lang="zh-CN" altLang="en-US" sz="1800" dirty="0"/>
              <a:t> 系统中的位置（</a:t>
            </a:r>
            <a:r>
              <a:rPr lang="en-US" altLang="zh-CN" sz="1800" dirty="0"/>
              <a:t>HPC</a:t>
            </a:r>
            <a:r>
              <a:rPr lang="zh-CN" altLang="en-US" sz="1800" dirty="0"/>
              <a:t> 通信架构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XCCL</a:t>
            </a:r>
            <a:r>
              <a:rPr lang="zh-CN" altLang="en-US" sz="1800" dirty="0"/>
              <a:t> 通信架构）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集合网络拓扑（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Hypercube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Ring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Torus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Fat-Tree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Dragonfly &amp; Dragonfly+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PyTorch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集合通信与计算并行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756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90D340-5914-EB43-84B6-FFE7484C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4AE91C1-218B-A042-9D96-69AA7B3EB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0CE2CE8-CCD4-404C-BBC0-9958BD0A730F}"/>
              </a:ext>
            </a:extLst>
          </p:cNvPr>
          <p:cNvSpPr/>
          <p:nvPr/>
        </p:nvSpPr>
        <p:spPr>
          <a:xfrm>
            <a:off x="4624552" y="1156139"/>
            <a:ext cx="4761186" cy="17131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38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集合通信概览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与通信关系（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基础知识、训练推理、分布式并行）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XCCL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zh-CN" altLang="en-US" dirty="0"/>
              <a:t>基本架构（</a:t>
            </a:r>
            <a:r>
              <a:rPr lang="en-US" altLang="zh-CN" dirty="0"/>
              <a:t>HPC</a:t>
            </a:r>
            <a:r>
              <a:rPr lang="zh-CN" altLang="en-US" dirty="0"/>
              <a:t> 通信架构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XCCL</a:t>
            </a:r>
            <a:r>
              <a:rPr lang="zh-CN" altLang="en-US" dirty="0"/>
              <a:t> 通信架构）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集合通信原语（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集合网络拓扑（</a:t>
            </a:r>
            <a:r>
              <a:rPr lang="en-US" altLang="zh-CN" dirty="0"/>
              <a:t>Hypercube </a:t>
            </a:r>
            <a:r>
              <a:rPr lang="zh-CN" altLang="en-US" dirty="0"/>
              <a:t>、</a:t>
            </a:r>
            <a:r>
              <a:rPr lang="en-US" altLang="zh-CN" dirty="0"/>
              <a:t>Ring </a:t>
            </a:r>
            <a:r>
              <a:rPr lang="zh-CN" altLang="en-US" dirty="0"/>
              <a:t>、</a:t>
            </a:r>
            <a:r>
              <a:rPr lang="en-US" altLang="zh-CN" dirty="0"/>
              <a:t>Torus </a:t>
            </a:r>
            <a:r>
              <a:rPr lang="zh-CN" altLang="en-US" dirty="0"/>
              <a:t>、</a:t>
            </a:r>
            <a:r>
              <a:rPr lang="en-US" altLang="zh-CN" dirty="0"/>
              <a:t>Fat-Tree </a:t>
            </a:r>
            <a:r>
              <a:rPr lang="zh-CN" altLang="en-US" dirty="0"/>
              <a:t>、</a:t>
            </a:r>
            <a:r>
              <a:rPr lang="en-US" altLang="zh-CN" dirty="0"/>
              <a:t>Dragonfly &amp; Dragonfly+</a:t>
            </a:r>
            <a:r>
              <a:rPr lang="zh-CN" altLang="en-US" dirty="0"/>
              <a:t>）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PyTorch</a:t>
            </a:r>
            <a:r>
              <a:rPr lang="zh-CN" altLang="en-US" dirty="0">
                <a:latin typeface="Gill Sans MT" panose="020B0502020104020203" pitchFamily="34" charset="0"/>
              </a:rPr>
              <a:t> 集合通信与计算并行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A4A713-9BFB-0F44-A582-7A49A306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XCCL:</a:t>
            </a:r>
            <a:r>
              <a:rPr kumimoji="1" lang="zh-CN" alt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XXXX</a:t>
            </a:r>
            <a:r>
              <a:rPr kumimoji="1" lang="zh-CN" alt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Collective</a:t>
            </a:r>
            <a:r>
              <a:rPr kumimoji="1" lang="zh-CN" alt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Communication</a:t>
            </a:r>
            <a:r>
              <a:rPr kumimoji="1" lang="zh-CN" alt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45553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43" y="558414"/>
            <a:ext cx="10970365" cy="589190"/>
          </a:xfrm>
        </p:spPr>
        <p:txBody>
          <a:bodyPr/>
          <a:lstStyle/>
          <a:p>
            <a:r>
              <a:rPr lang="zh-CN" altLang="en-US" dirty="0"/>
              <a:t>集合通信概览：基本概念</a:t>
            </a:r>
          </a:p>
        </p:txBody>
      </p:sp>
      <p:graphicFrame>
        <p:nvGraphicFramePr>
          <p:cNvPr id="19" name="内容占位符 5">
            <a:extLst>
              <a:ext uri="{FF2B5EF4-FFF2-40B4-BE49-F238E27FC236}">
                <a16:creationId xmlns:a16="http://schemas.microsoft.com/office/drawing/2014/main" id="{46241005-E179-DB49-8F19-0C37F845FD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3779064"/>
              </p:ext>
            </p:extLst>
          </p:nvPr>
        </p:nvGraphicFramePr>
        <p:xfrm>
          <a:off x="616743" y="1539163"/>
          <a:ext cx="10963276" cy="44517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312">
                  <a:extLst>
                    <a:ext uri="{9D8B030D-6E8A-4147-A177-3AD203B41FA5}">
                      <a16:colId xmlns:a16="http://schemas.microsoft.com/office/drawing/2014/main" val="753767108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711750367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920464708"/>
                    </a:ext>
                  </a:extLst>
                </a:gridCol>
              </a:tblGrid>
              <a:tr h="6551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通信特性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HCCL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NCCL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930334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ring/mesh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Hav-Doub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/Pair-Wise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etc.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etc.</a:t>
                      </a:r>
                      <a:endParaRPr lang="zh-CN" altLang="en-US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21848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通信链路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NIC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灵渠总线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NIC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NVSwitch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GPU-Direct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CMC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705316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all2all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all2all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recv</a:t>
                      </a:r>
                      <a:endParaRPr lang="en-US" altLang="zh-CN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14890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通信域管理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全局通信域、子通信域、基于全局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子通信域配置算法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全局通信域、子通信域、自定义通信域配置算法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122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09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77EC44-C217-0D49-8CD0-7D4CAC0949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基础 </a:t>
            </a:r>
            <a:r>
              <a:rPr lang="en-US" altLang="zh-CN" dirty="0"/>
              <a:t>AI</a:t>
            </a:r>
            <a:r>
              <a:rPr lang="zh-CN" altLang="en-US" dirty="0"/>
              <a:t> 知识</a:t>
            </a:r>
            <a:endParaRPr lang="en-US" altLang="zh-CN" dirty="0"/>
          </a:p>
          <a:p>
            <a:r>
              <a:rPr lang="en-US" altLang="zh-CN" sz="6600" dirty="0"/>
              <a:t>why</a:t>
            </a:r>
            <a:r>
              <a:rPr lang="zh-CN" altLang="en-US" sz="6600" dirty="0"/>
              <a:t> </a:t>
            </a:r>
            <a:r>
              <a:rPr lang="en-US" altLang="zh-CN" sz="6600" dirty="0"/>
              <a:t>need</a:t>
            </a:r>
            <a:r>
              <a:rPr lang="zh-CN" altLang="en-US" sz="6600" dirty="0"/>
              <a:t> </a:t>
            </a:r>
            <a:r>
              <a:rPr lang="en-US" altLang="zh-CN" sz="6600" dirty="0"/>
              <a:t>XCCL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82600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1501D6-8BBE-F94D-8BDC-4D45237A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单卡训练神经网络模型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15C92A-553D-FF4B-AFE6-D4EBC88C5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08" y="1275255"/>
            <a:ext cx="10177545" cy="48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0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28812</TotalTime>
  <Words>985</Words>
  <Application>Microsoft Macintosh PowerPoint</Application>
  <PresentationFormat>自定义</PresentationFormat>
  <Paragraphs>152</Paragraphs>
  <Slides>32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微软雅黑</vt:lpstr>
      <vt:lpstr>微软雅黑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谁应该了解集合通信？</vt:lpstr>
      <vt:lpstr>思维导图 XMind</vt:lpstr>
      <vt:lpstr>集合通信概览</vt:lpstr>
      <vt:lpstr>PowerPoint 演示文稿</vt:lpstr>
      <vt:lpstr>集合通信概览：基本概念</vt:lpstr>
      <vt:lpstr>PowerPoint 演示文稿</vt:lpstr>
      <vt:lpstr>单卡训练神经网络模型</vt:lpstr>
      <vt:lpstr>单卡训练神经网络模型</vt:lpstr>
      <vt:lpstr>分布式训练</vt:lpstr>
      <vt:lpstr>多卡训练：数据并行 Data Parallelism</vt:lpstr>
      <vt:lpstr>多卡训练：数据并行 Data Parallelism</vt:lpstr>
      <vt:lpstr>多卡训练：流水并行 Pipeline Parallelism</vt:lpstr>
      <vt:lpstr>多卡训练：流水并行 Pipeline Parallelism</vt:lpstr>
      <vt:lpstr>多卡训练：张量并行 Tensor Parallelism</vt:lpstr>
      <vt:lpstr>多卡训练：张量并行 Tensor Parallelism</vt:lpstr>
      <vt:lpstr>多卡训练：多维并行 Multi Parallelism</vt:lpstr>
      <vt:lpstr>多卡训练：多维并行 Multi Parallelism</vt:lpstr>
      <vt:lpstr>多卡训练：多维并行 Multi Parallelism</vt:lpstr>
      <vt:lpstr>多卡训练：多维并行 Multi Parallelism</vt:lpstr>
      <vt:lpstr>PowerPoint 演示文稿</vt:lpstr>
      <vt:lpstr>PowerPoint 演示文稿</vt:lpstr>
      <vt:lpstr>计算与通信解耦</vt:lpstr>
      <vt:lpstr>计算与通信解耦</vt:lpstr>
      <vt:lpstr>计算与通信解耦：分布式加速库</vt:lpstr>
      <vt:lpstr>HPC 到 AI 通信栈基本架构</vt:lpstr>
      <vt:lpstr>XCCL 在 AI 系统中的位置</vt:lpstr>
      <vt:lpstr>XCCL 在 AI 系统中的位置</vt:lpstr>
      <vt:lpstr>PowerPoint 演示文稿</vt:lpstr>
      <vt:lpstr>小结与思考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9290</cp:revision>
  <cp:lastPrinted>2023-09-08T09:14:01Z</cp:lastPrinted>
  <dcterms:created xsi:type="dcterms:W3CDTF">2020-08-28T08:44:19Z</dcterms:created>
  <dcterms:modified xsi:type="dcterms:W3CDTF">2024-06-02T13:33:16Z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